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8" r:id="rId2"/>
    <p:sldId id="279" r:id="rId3"/>
    <p:sldId id="280" r:id="rId4"/>
    <p:sldId id="281" r:id="rId5"/>
    <p:sldId id="282" r:id="rId6"/>
    <p:sldId id="283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9DC03-91F8-2F46-A0D6-23536D24D854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368DA-A1CE-B94F-8431-F9FBA274A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88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08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99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146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56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56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10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484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1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894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358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61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875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600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63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7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98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347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996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39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959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6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078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5528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01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6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9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55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5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598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88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222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77A0E0-3F43-3B43-AAFF-25075BB48B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1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F83A-C24E-B74B-B5E6-887855423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315987-85E5-154D-A22F-3482E238D2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71F8B-2E87-CF4F-A39D-2415D372F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BB42C-0CBE-D640-9248-8ADDF9C7F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911C8A-DA09-214B-983F-4140B9B05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6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75DB-4846-1E4E-B143-8C7F30593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8561F8-8BDE-6647-B978-0CEEF62BD7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655A0-C1AC-684B-B219-65C7C3B4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C74C1-5658-3247-AF81-733ABF06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718D0B-1C5C-6946-B153-7C3489BA5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5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DFACE-0FBC-2540-B702-DC9FEDD8F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5DA305-6211-734A-87C4-43230CE3D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4083B-A872-F54E-AFA2-BF51A591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6C3A1-570A-BF47-B21C-4FC6B854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EF251-4D4C-2A4F-BBF8-AC7A6077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3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634FB-65AD-7145-8765-FB7C1AE68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296AF-8ECE-0541-AE64-4850EB83F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21CBFE-E0A2-4043-A511-23C3D8789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5730F-21CB-B344-8C85-159365E99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BD940-A26D-C34A-AB6E-4AE555974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8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09A41-68F6-3240-A614-8748E099B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082AC6-E1F1-8545-9A74-C13A38AF0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0AF45-FD6E-A541-856A-A0D520D8E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9B859-3F45-7C41-BE7D-E589265D6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47AECE-7F56-204C-91AB-77C8EE0ED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8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D6A35-7DBA-2C43-9917-DE28DEAFA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B3D6-164D-9F4D-B201-082169F60F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5C773-4740-4348-A4F7-BEEF172C3D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9F4BFD-102F-3249-9CC3-ABBF10B4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CAE7E-5A1F-554D-B44D-57FAFB22F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CD53C-7773-1E4F-9ED6-B60F95AC9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55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D80D-F488-944D-A8CC-164019A2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C4AF11-88DF-6347-B771-2CFE2E00EF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52EE0-E868-1544-847A-7E6055570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E2A548-E864-8D4E-92B8-E2118E81CC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D48935-C19F-D54F-B63D-E32BF56630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92474-A76F-8542-9AE8-836AE582F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76E66A-8697-FA48-B93C-0D6E3BECB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6D8BF6-8094-F349-9009-FF3742BD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1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7D7A-C5C8-FE46-9655-7D943A12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8F8F0F-47C4-C24F-A1AB-2C7F31D91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DFB328-6410-0149-A2EB-979160A63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89A064-7732-E64D-BE8B-C2282C1F9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553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208C-5BF6-F44C-B7D9-6E77FB84B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7A9AEB-3C66-B340-9254-DF09F948D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1B559-6F18-B649-871D-F954A8C17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51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E9800-5D19-E34A-A63A-4453C5891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B5F7B-6FA2-434B-AF37-C3BE54CF8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33343-BCEE-A240-AC7A-6194455068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31406-F069-9246-A648-65C69D9F9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D42FF-1338-AB45-9BF1-20D6F34D3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374852-656D-B140-86E9-AF462D607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60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B76C-0025-4840-9CD5-A73953A3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BB6371-E123-6143-9FB3-239F29663A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53FC6-1B6E-CA4B-B39F-4DE024591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D4801-122E-5242-9214-DDE1A15A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CAA61-7C77-1248-8FFA-BD627996A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C1A016-1174-2947-A29D-A6633EBF8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C9DFD7-20CC-4E48-882C-0F616AE35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14B072-51E2-1B4C-B91D-6720EBB7C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8FDE3-1CC3-0941-821F-62BA6B107A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8FE649-3676-3C42-88B7-5B6B6AB0BD24}" type="datetimeFigureOut">
              <a:rPr lang="en-US" smtClean="0"/>
              <a:t>2/2/21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91998-FCAB-DE44-B6A5-D840B020E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F810D-906C-604C-95FD-277EDC118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DC7EF-8A71-7741-BA27-A462DD730B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947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https://i1.wp.com/www.gareththomasmusic.co.uk/wp-content/uploads/2020/03/Josquin-Missa-Pange-lingua-SATB_0001.jpg?fit=2422%2C3306" TargetMode="External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tiff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latin typeface="+mj-lt"/>
                <a:ea typeface="+mj-ea"/>
                <a:cs typeface="+mj-cs"/>
              </a:rPr>
              <a:t>Week 3: “In the printshops of </a:t>
            </a:r>
            <a:r>
              <a:rPr lang="en-US" sz="3400" b="1" dirty="0" err="1">
                <a:latin typeface="+mj-lt"/>
                <a:ea typeface="+mj-ea"/>
                <a:cs typeface="+mj-cs"/>
              </a:rPr>
              <a:t>Ottaviano</a:t>
            </a:r>
            <a:r>
              <a:rPr lang="en-US" sz="3400" b="1" dirty="0">
                <a:latin typeface="+mj-lt"/>
                <a:ea typeface="+mj-ea"/>
                <a:cs typeface="+mj-cs"/>
              </a:rPr>
              <a:t> Petrucci and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latin typeface="+mj-lt"/>
                <a:ea typeface="+mj-ea"/>
                <a:cs typeface="+mj-cs"/>
              </a:rPr>
              <a:t>Pierre </a:t>
            </a:r>
            <a:r>
              <a:rPr lang="en-US" sz="3400" b="1" dirty="0" err="1">
                <a:latin typeface="+mj-lt"/>
                <a:ea typeface="+mj-ea"/>
                <a:cs typeface="+mj-cs"/>
              </a:rPr>
              <a:t>Attaingnant</a:t>
            </a:r>
            <a:r>
              <a:rPr lang="en-US" sz="3400" b="1" dirty="0">
                <a:latin typeface="+mj-lt"/>
                <a:ea typeface="+mj-ea"/>
                <a:cs typeface="+mj-cs"/>
              </a:rPr>
              <a:t>,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 dirty="0">
                <a:latin typeface="+mj-lt"/>
                <a:ea typeface="+mj-ea"/>
                <a:cs typeface="+mj-cs"/>
              </a:rPr>
              <a:t>ca. 1500-1550”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DDFCB-07D4-B741-AEA8-38036F9E6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4" r="4201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13735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8781223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L’homme</a:t>
            </a:r>
            <a:r>
              <a:rPr lang="en-US" sz="2200" b="1" i="1" dirty="0"/>
              <a:t> </a:t>
            </a:r>
            <a:r>
              <a:rPr lang="en-US" sz="2200" b="1" i="1" dirty="0" err="1"/>
              <a:t>armé</a:t>
            </a:r>
            <a:r>
              <a:rPr lang="en-US" sz="2200" b="1" i="1" dirty="0"/>
              <a:t> super </a:t>
            </a:r>
            <a:r>
              <a:rPr lang="en-US" sz="2200" b="1" i="1" dirty="0" err="1"/>
              <a:t>voces</a:t>
            </a:r>
            <a:r>
              <a:rPr lang="en-US" sz="2200" b="1" i="1" dirty="0"/>
              <a:t> musicales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Kyrie</a:t>
            </a:r>
            <a:r>
              <a:rPr lang="en-US" sz="2200" dirty="0"/>
              <a:t>: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tune (on C) is divided into 3 parts, one per section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each section, the tune is set in a 2-voice </a:t>
            </a:r>
            <a:r>
              <a:rPr lang="en-US" sz="2200" i="1" dirty="0"/>
              <a:t>mensuration canon</a:t>
            </a:r>
            <a:endParaRPr lang="en-US" sz="2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</a:t>
            </a:r>
            <a:r>
              <a:rPr lang="en-US" sz="2200" i="1" dirty="0"/>
              <a:t>cantus-firmus </a:t>
            </a:r>
            <a:r>
              <a:rPr lang="en-US" sz="2200" dirty="0"/>
              <a:t>in the </a:t>
            </a:r>
            <a:r>
              <a:rPr lang="en-US" sz="2200" i="1" dirty="0"/>
              <a:t>tenor </a:t>
            </a:r>
            <a:r>
              <a:rPr lang="en-US" sz="2200" dirty="0"/>
              <a:t>is always the slower answering voice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By the movement’s end,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has appeared in all 4 voices</a:t>
            </a:r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11D58A-859F-8043-85FA-DCE046E13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009" y="3927026"/>
            <a:ext cx="3375991" cy="293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60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9536597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Pange</a:t>
            </a:r>
            <a:r>
              <a:rPr lang="en-US" sz="2200" b="1" i="1" dirty="0"/>
              <a:t> Lingua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Possibly Josquin’s last Mass; not included in Petrucci’s vol. 3 (publ. 1514)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Circulated in manuscript until 1539 (published by Hans Ott of Nuremberg)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4 voices; very consonant and more texturally fluid than Dufay’s (no rigid textural “blocks”; no. of voices constantly changes)</a:t>
            </a:r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1D07DB2-94D1-3A4E-B1F0-230837546A31}"/>
              </a:ext>
            </a:extLst>
          </p:cNvPr>
          <p:cNvPicPr/>
          <p:nvPr/>
        </p:nvPicPr>
        <p:blipFill rotWithShape="1">
          <a:blip r:embed="rId4"/>
          <a:srcRect l="2321" t="3068" r="54615" b="14000"/>
          <a:stretch/>
        </p:blipFill>
        <p:spPr bwMode="auto">
          <a:xfrm>
            <a:off x="9572488" y="3692190"/>
            <a:ext cx="2441712" cy="31577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690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469258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Pange</a:t>
            </a:r>
            <a:r>
              <a:rPr lang="en-US" sz="2200" b="1" i="1" dirty="0"/>
              <a:t> Lingua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</a:t>
            </a:r>
            <a:r>
              <a:rPr lang="en-US" sz="2200" i="1" dirty="0"/>
              <a:t>paraphrase Mass</a:t>
            </a:r>
            <a:r>
              <a:rPr lang="en-US" sz="2200" dirty="0"/>
              <a:t>: borrowed melody is melodically varied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Source melody: chant </a:t>
            </a:r>
            <a:r>
              <a:rPr lang="en-US" sz="2200" b="1" i="1" dirty="0" err="1"/>
              <a:t>Pange</a:t>
            </a:r>
            <a:r>
              <a:rPr lang="en-US" sz="2200" b="1" i="1" dirty="0"/>
              <a:t> lingua </a:t>
            </a:r>
            <a:r>
              <a:rPr lang="en-US" sz="2200" b="1" i="1" dirty="0" err="1"/>
              <a:t>gloriosi</a:t>
            </a:r>
            <a:r>
              <a:rPr lang="en-US" sz="2200" b="1" dirty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Hymn for Vespers, Feast of Corpus Christi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Text: rhymed poem by St. Thomas Aquinas</a:t>
            </a:r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C238520-91B7-C543-AF09-E42AF2CC6A6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79084" y="4270919"/>
            <a:ext cx="4398617" cy="25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14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469258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Pange</a:t>
            </a:r>
            <a:r>
              <a:rPr lang="en-US" sz="2200" b="1" i="1" dirty="0"/>
              <a:t> Lingua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Paraphrased hymn melody is: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Used in all 5 movements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Shared between all 4 voices by using </a:t>
            </a:r>
            <a:r>
              <a:rPr lang="en-US" sz="2200" b="1" dirty="0"/>
              <a:t>imitation</a:t>
            </a:r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C238520-91B7-C543-AF09-E42AF2CC6A6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679084" y="4270919"/>
            <a:ext cx="4398617" cy="25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98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7687917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Pange</a:t>
            </a:r>
            <a:r>
              <a:rPr lang="en-US" sz="2200" b="1" i="1" dirty="0"/>
              <a:t> Lingua: Kyrie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Each phrase of the hymn is a subject for a </a:t>
            </a:r>
            <a:r>
              <a:rPr lang="en-US" sz="2200" b="1" dirty="0"/>
              <a:t>point of imitation</a:t>
            </a:r>
            <a:r>
              <a:rPr lang="en-US" sz="2200" dirty="0"/>
              <a:t>, followed by a ”drive to the cadence,” which ends a section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Each section uses the technique of </a:t>
            </a:r>
            <a:r>
              <a:rPr lang="en-US" sz="2200" b="1" i="1" dirty="0"/>
              <a:t>paired imitation</a:t>
            </a:r>
            <a:r>
              <a:rPr lang="en-US" sz="2200" dirty="0"/>
              <a:t> (a pair of voices in imitation is imitated by the other pair of voices)</a:t>
            </a:r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19C5E35-AA70-1748-A2FA-C025CD7ED4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86091" y="2603498"/>
            <a:ext cx="96464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1" descr="Josquin des Prez - Missa Pange lingua SATB - Gareth Thomas">
            <a:extLst>
              <a:ext uri="{FF2B5EF4-FFF2-40B4-BE49-F238E27FC236}">
                <a16:creationId xmlns:a16="http://schemas.microsoft.com/office/drawing/2014/main" id="{B55CFB6E-4A7C-3D4B-94A4-C4AE696A9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" t="16359" b="31200"/>
          <a:stretch>
            <a:fillRect/>
          </a:stretch>
        </p:blipFill>
        <p:spPr bwMode="auto">
          <a:xfrm>
            <a:off x="7971182" y="3680531"/>
            <a:ext cx="4220817" cy="317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718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609288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Pange</a:t>
            </a:r>
            <a:r>
              <a:rPr lang="en-US" sz="2200" b="1" i="1" dirty="0"/>
              <a:t> Lingua: Kyrie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Pitch sequence C-D-F-E from the hymn, set in </a:t>
            </a:r>
            <a:r>
              <a:rPr lang="en-US" sz="2200" i="1" dirty="0" err="1"/>
              <a:t>Christe</a:t>
            </a:r>
            <a:r>
              <a:rPr lang="en-US" sz="2200" i="1" dirty="0"/>
              <a:t>: </a:t>
            </a:r>
            <a:r>
              <a:rPr lang="en-US" sz="2200" dirty="0"/>
              <a:t>a famous fugue subject (used by Fischer, </a:t>
            </a:r>
            <a:r>
              <a:rPr lang="en-US" sz="2200" dirty="0" err="1"/>
              <a:t>Froberger</a:t>
            </a:r>
            <a:r>
              <a:rPr lang="en-US" sz="2200" dirty="0"/>
              <a:t>, J. S. Bach, Johann </a:t>
            </a:r>
            <a:r>
              <a:rPr lang="en-US" sz="2200" dirty="0" err="1"/>
              <a:t>Fux</a:t>
            </a:r>
            <a:r>
              <a:rPr lang="en-US" sz="2200" dirty="0"/>
              <a:t>, W. A. Mozart)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Featured in textbook </a:t>
            </a:r>
            <a:r>
              <a:rPr lang="en-US" sz="2200" i="1" dirty="0"/>
              <a:t>Gradus ad </a:t>
            </a:r>
            <a:r>
              <a:rPr lang="en-US" sz="2200" i="1" dirty="0" err="1"/>
              <a:t>Parnassum</a:t>
            </a:r>
            <a:endParaRPr lang="en-US" sz="2200" dirty="0"/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19C5E35-AA70-1748-A2FA-C025CD7ED4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86091" y="2603498"/>
            <a:ext cx="96464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FC5B64-C938-764B-A742-3D2479B0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179" y="4674706"/>
            <a:ext cx="5984820" cy="217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24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479196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Ave Maria… </a:t>
            </a:r>
            <a:r>
              <a:rPr lang="en-US" sz="2200" b="1" i="1" dirty="0" err="1"/>
              <a:t>virgo</a:t>
            </a:r>
            <a:r>
              <a:rPr lang="en-US" sz="2200" b="1" i="1" dirty="0"/>
              <a:t> serena</a:t>
            </a:r>
            <a:r>
              <a:rPr lang="en-US" sz="2200" dirty="0"/>
              <a:t> (ca. 1485)– 4-part motet</a:t>
            </a:r>
            <a:endParaRPr lang="en-US" sz="2200" b="1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Earliest datable Josquin motet (likely for the </a:t>
            </a:r>
            <a:r>
              <a:rPr lang="en-US" sz="2200" i="1" dirty="0"/>
              <a:t>cappella</a:t>
            </a:r>
            <a:r>
              <a:rPr lang="en-US" sz="2200" dirty="0"/>
              <a:t> Sforza)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Opens Petrucci’s first volume of Josquin’s motets (1502)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Multiple reprints and manuscript copies – </a:t>
            </a:r>
            <a:r>
              <a:rPr lang="en-US" sz="2200" i="1" dirty="0"/>
              <a:t>very popular!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19C5E35-AA70-1748-A2FA-C025CD7ED4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86091" y="2603498"/>
            <a:ext cx="96464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" name="Picture 1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7ECC87D-FA9B-E441-87AD-568600D7DAEB}"/>
              </a:ext>
            </a:extLst>
          </p:cNvPr>
          <p:cNvPicPr/>
          <p:nvPr/>
        </p:nvPicPr>
        <p:blipFill rotWithShape="1">
          <a:blip r:embed="rId4"/>
          <a:srcRect l="12073" t="4385" r="6624" b="19122"/>
          <a:stretch/>
        </p:blipFill>
        <p:spPr bwMode="auto">
          <a:xfrm>
            <a:off x="7593496" y="3796748"/>
            <a:ext cx="4583526" cy="30468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08646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479196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Ave Maria… </a:t>
            </a:r>
            <a:r>
              <a:rPr lang="en-US" sz="2200" b="1" i="1" dirty="0" err="1"/>
              <a:t>virgo</a:t>
            </a:r>
            <a:r>
              <a:rPr lang="en-US" sz="2200" b="1" i="1" dirty="0"/>
              <a:t> serena</a:t>
            </a:r>
            <a:r>
              <a:rPr lang="en-US" sz="2200" dirty="0"/>
              <a:t> (ca. 1485)– 4-part motet</a:t>
            </a:r>
            <a:endParaRPr lang="en-US" sz="2200" b="1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Text: a conflation of 3 popular Marian prayers &amp; hymns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Musical source: a chant that sets the opening sequence text for the Feast of Annunciation (a melodic variant from Milan)</a:t>
            </a:r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19C5E35-AA70-1748-A2FA-C025CD7ED4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86091" y="2603498"/>
            <a:ext cx="96464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1CDEB107-0568-8245-8FF8-92DF0DEB764E}"/>
              </a:ext>
            </a:extLst>
          </p:cNvPr>
          <p:cNvPicPr/>
          <p:nvPr/>
        </p:nvPicPr>
        <p:blipFill rotWithShape="1">
          <a:blip r:embed="rId4"/>
          <a:srcRect l="8609" t="62403" r="8115" b="5250"/>
          <a:stretch/>
        </p:blipFill>
        <p:spPr bwMode="auto">
          <a:xfrm>
            <a:off x="7867650" y="4038600"/>
            <a:ext cx="4324350" cy="2819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2318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6326257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Ave Maria… </a:t>
            </a:r>
            <a:r>
              <a:rPr lang="en-US" sz="2200" b="1" i="1" dirty="0" err="1"/>
              <a:t>virgo</a:t>
            </a:r>
            <a:r>
              <a:rPr lang="en-US" sz="2200" b="1" i="1" dirty="0"/>
              <a:t> serena</a:t>
            </a:r>
            <a:r>
              <a:rPr lang="en-US" sz="2200" dirty="0"/>
              <a:t> (ca. 1485)– 4-part motet</a:t>
            </a:r>
            <a:endParaRPr lang="en-US" sz="2200" b="1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Transparent texture, sensitive text setting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Each line of text is set to an individual phrase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Cadences, section ends aligned with the poetry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E.g., the opening: use of </a:t>
            </a:r>
            <a:r>
              <a:rPr lang="en-US" sz="2200" b="1" i="1" dirty="0"/>
              <a:t>syntactic imitation</a:t>
            </a:r>
            <a:endParaRPr lang="en-US" sz="2200" b="1" dirty="0"/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19C5E35-AA70-1748-A2FA-C025CD7ED4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86091" y="2603498"/>
            <a:ext cx="96464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2CB22-8B2F-D54C-ADFD-D6C6903E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225" y="4771564"/>
            <a:ext cx="5860773" cy="20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2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9635987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Ave Maria… </a:t>
            </a:r>
            <a:r>
              <a:rPr lang="en-US" sz="2200" b="1" i="1" dirty="0" err="1"/>
              <a:t>virgo</a:t>
            </a:r>
            <a:r>
              <a:rPr lang="en-US" sz="2200" b="1" i="1" dirty="0"/>
              <a:t> serena</a:t>
            </a:r>
            <a:r>
              <a:rPr lang="en-US" sz="2200" dirty="0"/>
              <a:t> (ca. 1485)– 4-part motet</a:t>
            </a:r>
            <a:endParaRPr lang="en-US" sz="2200" b="1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Textures and contrapuntal techniques vary for each couplet &amp; quatrain; include: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Regular and paired imitation (strict and free)</a:t>
            </a:r>
            <a:endParaRPr lang="en-US" sz="22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Antiphonal alternation of textural blocks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Homophony and </a:t>
            </a:r>
            <a:r>
              <a:rPr lang="en-US" sz="2200" i="1" dirty="0"/>
              <a:t>fauxbourdon</a:t>
            </a:r>
            <a:endParaRPr lang="en-US" sz="2200" dirty="0"/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19C5E35-AA70-1748-A2FA-C025CD7ED4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86091" y="2603498"/>
            <a:ext cx="96464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90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/>
              <a:t>What changes come with the printing press</a:t>
            </a:r>
            <a:r>
              <a:rPr lang="en-US" sz="2200" dirty="0"/>
              <a:t>? </a:t>
            </a:r>
            <a:r>
              <a:rPr lang="en-US" sz="2200" b="1" dirty="0"/>
              <a:t>Access to music increases</a:t>
            </a:r>
            <a:r>
              <a:rPr lang="en-US" sz="22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 becomes a business; it can be bought and sold on open market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 becomes affordable for more people (including amateur market)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 can be disseminated faster over a wider territory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963911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/>
              <a:t>How do musicians benefit?</a:t>
            </a:r>
            <a:r>
              <a:rPr lang="en-US" sz="22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Composers can earn money by selling their music to publishers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Composers’ names, music, techniques spread faster and easier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Musicians gain access to a broader range of up-to-date music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FE721E-22BC-0D4E-B834-EC1BA3F3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042"/>
            <a:ext cx="2786233" cy="3884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3EDDA4-DF93-F543-AABB-A0E2A1974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211" y="3975026"/>
            <a:ext cx="4113789" cy="28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29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6851649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Ave Maria… </a:t>
            </a:r>
            <a:r>
              <a:rPr lang="en-US" sz="2200" b="1" i="1" dirty="0" err="1"/>
              <a:t>virgo</a:t>
            </a:r>
            <a:r>
              <a:rPr lang="en-US" sz="2200" b="1" i="1" dirty="0"/>
              <a:t> serena</a:t>
            </a:r>
            <a:r>
              <a:rPr lang="en-US" sz="2200" dirty="0"/>
              <a:t> (ca. 1485)– 4-part motet</a:t>
            </a:r>
            <a:endParaRPr lang="en-US" sz="2200" b="1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chant melody is paraphrased throughout the motet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Not </a:t>
            </a:r>
            <a:r>
              <a:rPr lang="en-US" sz="2200" dirty="0"/>
              <a:t>a </a:t>
            </a:r>
            <a:r>
              <a:rPr lang="en-US" sz="2200" i="1" dirty="0"/>
              <a:t>cantus-firmus</a:t>
            </a:r>
            <a:r>
              <a:rPr lang="en-US" sz="2200" dirty="0"/>
              <a:t>: appears in all voices; all voices are of equal structural importance</a:t>
            </a:r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E19C5E35-AA70-1748-A2FA-C025CD7ED431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9086091" y="2603498"/>
            <a:ext cx="964640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1CDEB107-0568-8245-8FF8-92DF0DEB764E}"/>
              </a:ext>
            </a:extLst>
          </p:cNvPr>
          <p:cNvPicPr/>
          <p:nvPr/>
        </p:nvPicPr>
        <p:blipFill rotWithShape="1">
          <a:blip r:embed="rId4"/>
          <a:srcRect l="8609" t="66774" r="8115" b="24119"/>
          <a:stretch/>
        </p:blipFill>
        <p:spPr bwMode="auto">
          <a:xfrm>
            <a:off x="7593496" y="4155247"/>
            <a:ext cx="4324350" cy="7937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0542CB22-8B2F-D54C-ADFD-D6C6903E2216}"/>
              </a:ext>
            </a:extLst>
          </p:cNvPr>
          <p:cNvPicPr/>
          <p:nvPr/>
        </p:nvPicPr>
        <p:blipFill rotWithShape="1">
          <a:blip r:embed="rId5"/>
          <a:srcRect l="8561" r="2250" b="47032"/>
          <a:stretch/>
        </p:blipFill>
        <p:spPr bwMode="auto">
          <a:xfrm>
            <a:off x="6965949" y="5306491"/>
            <a:ext cx="5226050" cy="1104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67652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Oltremontani</a:t>
            </a:r>
            <a:r>
              <a:rPr lang="en-US" sz="2200" i="1" dirty="0"/>
              <a:t> </a:t>
            </a:r>
            <a:r>
              <a:rPr lang="en-US" sz="2200" dirty="0"/>
              <a:t>composers (like Josquin) dominate Italian music market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Italian composers cannot compete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Ca. 1500: Italian secular music begins to rise in popularity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1504-14: Petrucci prints 11 collections of </a:t>
            </a:r>
            <a:r>
              <a:rPr lang="en-US" sz="2200" i="1" dirty="0" err="1"/>
              <a:t>frottole</a:t>
            </a: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8383656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Frottola</a:t>
            </a:r>
            <a:r>
              <a:rPr lang="en-US" sz="2200" dirty="0"/>
              <a:t> – Italian strophic dance-like song with chordal accompaniment</a:t>
            </a:r>
            <a:endParaRPr lang="en-US" sz="2200" b="1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Court entertainment: semi-popular texts set in a popular style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/>
              <a:t>Not</a:t>
            </a:r>
            <a:r>
              <a:rPr lang="en-US" sz="2200" dirty="0"/>
              <a:t> “folk” music: composed &amp; performed by professionals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Developed from a uniquely Italian tradition of improvising epic or lyric poetry, sung to strumming accompaniment (e.g., lute)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18EB2-AC6F-4743-B1B8-6F3011E8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2"/>
            <a:ext cx="2794000" cy="3725333"/>
          </a:xfrm>
          <a:prstGeom prst="rect">
            <a:avLst/>
          </a:prstGeom>
        </p:spPr>
      </p:pic>
      <p:pic>
        <p:nvPicPr>
          <p:cNvPr id="8" name="Picture 7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C05510ED-03EF-5A40-B469-D8539BCFD4FB}"/>
              </a:ext>
            </a:extLst>
          </p:cNvPr>
          <p:cNvPicPr/>
          <p:nvPr/>
        </p:nvPicPr>
        <p:blipFill rotWithShape="1">
          <a:blip r:embed="rId4"/>
          <a:srcRect l="5234" t="3315" r="5234" b="7064"/>
          <a:stretch/>
        </p:blipFill>
        <p:spPr bwMode="auto">
          <a:xfrm>
            <a:off x="8497956" y="4055165"/>
            <a:ext cx="3694043" cy="27947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41624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794000" y="1620982"/>
            <a:ext cx="93980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Frottola</a:t>
            </a:r>
            <a:r>
              <a:rPr lang="en-US" sz="2200" dirty="0"/>
              <a:t> cultivated from ca. 1490 at the Gonzaga court, duchy of Mantua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Isabella Gonzaga (nee Isabella </a:t>
            </a:r>
            <a:r>
              <a:rPr lang="en-US" sz="2200" dirty="0" err="1"/>
              <a:t>d’Este</a:t>
            </a:r>
            <a:r>
              <a:rPr lang="en-US" sz="2200" dirty="0"/>
              <a:t>) – musician, patron of the arts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Born and educated in Ferrara; studied Franco-Flemish polyphony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Patron and friend to painters, poets, philosophers, composers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Employs </a:t>
            </a:r>
            <a:r>
              <a:rPr lang="en-US" sz="2200" b="1" dirty="0" err="1"/>
              <a:t>Marchetto</a:t>
            </a:r>
            <a:r>
              <a:rPr lang="en-US" sz="2200" b="1" dirty="0"/>
              <a:t> Cara </a:t>
            </a:r>
            <a:r>
              <a:rPr lang="en-US" sz="2200" dirty="0"/>
              <a:t>(d. ca. 1530), lutenist and </a:t>
            </a:r>
            <a:r>
              <a:rPr lang="en-US" sz="2200" i="1" dirty="0" err="1"/>
              <a:t>frottola</a:t>
            </a:r>
            <a:r>
              <a:rPr lang="en-US" sz="2200" dirty="0"/>
              <a:t> composer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69573" y="4634975"/>
            <a:ext cx="11857383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Frottola</a:t>
            </a:r>
            <a:r>
              <a:rPr lang="en-US" sz="2200" i="1" dirty="0"/>
              <a:t> </a:t>
            </a:r>
            <a:r>
              <a:rPr lang="en-US" sz="2200" dirty="0"/>
              <a:t>– a highly fashionable genre and musical style ca. 1500-1520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Numerous amateurs &amp; professionals attempt to compose them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Petrucci prints rules of </a:t>
            </a:r>
            <a:r>
              <a:rPr lang="en-US" sz="2200" i="1" dirty="0" err="1"/>
              <a:t>frottola</a:t>
            </a:r>
            <a:r>
              <a:rPr lang="en-US" sz="2200" i="1" dirty="0"/>
              <a:t> </a:t>
            </a:r>
            <a:r>
              <a:rPr lang="en-US" sz="2200" dirty="0"/>
              <a:t>composition, lists of suitable poems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Texture</a:t>
            </a:r>
            <a:r>
              <a:rPr lang="en-US" sz="2200" i="1" dirty="0"/>
              <a:t> </a:t>
            </a:r>
            <a:r>
              <a:rPr lang="en-US" sz="2200" dirty="0"/>
              <a:t>(chordal homophony with tune in top voice) influences Franco-Flemish composers</a:t>
            </a:r>
            <a:endParaRPr lang="en-US" sz="2200" b="1" i="1" dirty="0"/>
          </a:p>
        </p:txBody>
      </p:sp>
      <p:pic>
        <p:nvPicPr>
          <p:cNvPr id="14" name="Picture 13" descr="A portrait of a person&#10;&#10;Description automatically generated with medium confidence">
            <a:extLst>
              <a:ext uri="{FF2B5EF4-FFF2-40B4-BE49-F238E27FC236}">
                <a16:creationId xmlns:a16="http://schemas.microsoft.com/office/drawing/2014/main" id="{B8E475F9-F338-074E-B26D-7EBA56E88D35}"/>
              </a:ext>
            </a:extLst>
          </p:cNvPr>
          <p:cNvPicPr/>
          <p:nvPr/>
        </p:nvPicPr>
        <p:blipFill rotWithShape="1">
          <a:blip r:embed="rId3"/>
          <a:srcRect t="3797" r="-10"/>
          <a:stretch/>
        </p:blipFill>
        <p:spPr bwMode="auto">
          <a:xfrm>
            <a:off x="0" y="8105"/>
            <a:ext cx="2794000" cy="4344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0286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794000" y="1620982"/>
            <a:ext cx="93980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Frottola</a:t>
            </a:r>
            <a:r>
              <a:rPr lang="en-US" sz="2200" dirty="0"/>
              <a:t> cultivated from ca. 1490 at the Gonzaga court, duchy of Mantua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Isabella Gonzaga (</a:t>
            </a:r>
            <a:r>
              <a:rPr lang="en-US" sz="2200" i="1" dirty="0"/>
              <a:t>née</a:t>
            </a:r>
            <a:r>
              <a:rPr lang="en-US" sz="2200" dirty="0"/>
              <a:t> Isabella </a:t>
            </a:r>
            <a:r>
              <a:rPr lang="en-US" sz="2200" dirty="0" err="1"/>
              <a:t>d’Este</a:t>
            </a:r>
            <a:r>
              <a:rPr lang="en-US" sz="2200" dirty="0"/>
              <a:t>) – musician, patron of the arts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Born and educated in Ferrara; studied Franco-Flemish polyphony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Patron and friend to painters, poets, philosophers, composers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Employs </a:t>
            </a:r>
            <a:r>
              <a:rPr lang="en-US" sz="2200" b="1" dirty="0" err="1"/>
              <a:t>Marchetto</a:t>
            </a:r>
            <a:r>
              <a:rPr lang="en-US" sz="2200" b="1" dirty="0"/>
              <a:t> Cara </a:t>
            </a:r>
            <a:r>
              <a:rPr lang="en-US" sz="2200" dirty="0"/>
              <a:t>(d. ca. 1530), lutenist and </a:t>
            </a:r>
            <a:r>
              <a:rPr lang="en-US" sz="2200" i="1" dirty="0" err="1"/>
              <a:t>frottola</a:t>
            </a:r>
            <a:r>
              <a:rPr lang="en-US" sz="2200" dirty="0"/>
              <a:t> composer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69574" y="4634975"/>
            <a:ext cx="80010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Io non </a:t>
            </a:r>
            <a:r>
              <a:rPr lang="en-US" sz="2200" b="1" i="1" dirty="0" err="1"/>
              <a:t>compro</a:t>
            </a:r>
            <a:r>
              <a:rPr lang="en-US" sz="2200" b="1" i="1" dirty="0"/>
              <a:t> </a:t>
            </a:r>
            <a:r>
              <a:rPr lang="en-US" sz="2200" b="1" i="1" dirty="0" err="1"/>
              <a:t>più</a:t>
            </a:r>
            <a:r>
              <a:rPr lang="en-US" sz="2200" b="1" i="1" dirty="0"/>
              <a:t> </a:t>
            </a:r>
            <a:r>
              <a:rPr lang="en-US" sz="2200" b="1" i="1" dirty="0" err="1"/>
              <a:t>speranza</a:t>
            </a:r>
            <a:r>
              <a:rPr lang="en-US" sz="2200" i="1" dirty="0"/>
              <a:t> </a:t>
            </a:r>
            <a:r>
              <a:rPr lang="en-US" sz="2200" dirty="0"/>
              <a:t>– a popular </a:t>
            </a:r>
            <a:r>
              <a:rPr lang="en-US" sz="2200" i="1" dirty="0" err="1"/>
              <a:t>frottola</a:t>
            </a:r>
            <a:r>
              <a:rPr lang="en-US" sz="2200" i="1" dirty="0"/>
              <a:t> </a:t>
            </a:r>
            <a:r>
              <a:rPr lang="en-US" sz="2200" dirty="0"/>
              <a:t>by </a:t>
            </a:r>
            <a:r>
              <a:rPr lang="en-US" sz="2200" dirty="0" err="1"/>
              <a:t>Marchetto</a:t>
            </a:r>
            <a:r>
              <a:rPr lang="en-US" sz="2200" dirty="0"/>
              <a:t> Cara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No. 10 in Petrucci’s </a:t>
            </a:r>
            <a:r>
              <a:rPr lang="en-US" sz="2200" i="1" dirty="0"/>
              <a:t>Primo </a:t>
            </a:r>
            <a:r>
              <a:rPr lang="en-US" sz="2200" i="1" dirty="0" err="1"/>
              <a:t>libro</a:t>
            </a:r>
            <a:r>
              <a:rPr lang="en-US" sz="2200" i="1" dirty="0"/>
              <a:t> di </a:t>
            </a:r>
            <a:r>
              <a:rPr lang="en-US" sz="2200" i="1" dirty="0" err="1"/>
              <a:t>frottole</a:t>
            </a:r>
            <a:r>
              <a:rPr lang="en-US" sz="2200" dirty="0"/>
              <a:t> (1504)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Cantus</a:t>
            </a:r>
            <a:r>
              <a:rPr lang="en-US" sz="2200" dirty="0"/>
              <a:t> and </a:t>
            </a:r>
            <a:r>
              <a:rPr lang="en-US" sz="2200" i="1" dirty="0"/>
              <a:t>tenor</a:t>
            </a:r>
            <a:r>
              <a:rPr lang="en-US" sz="2200" dirty="0"/>
              <a:t> only: performer can play the bass line as written (e.g., on a viol) or improvise root-position triads (e.g., on a lute)</a:t>
            </a:r>
            <a:endParaRPr lang="en-US" sz="2200" b="1" i="1" dirty="0"/>
          </a:p>
        </p:txBody>
      </p:sp>
      <p:pic>
        <p:nvPicPr>
          <p:cNvPr id="14" name="Picture 13" descr="A portrait of a person&#10;&#10;Description automatically generated with medium confidence">
            <a:extLst>
              <a:ext uri="{FF2B5EF4-FFF2-40B4-BE49-F238E27FC236}">
                <a16:creationId xmlns:a16="http://schemas.microsoft.com/office/drawing/2014/main" id="{B8E475F9-F338-074E-B26D-7EBA56E88D35}"/>
              </a:ext>
            </a:extLst>
          </p:cNvPr>
          <p:cNvPicPr/>
          <p:nvPr/>
        </p:nvPicPr>
        <p:blipFill rotWithShape="1">
          <a:blip r:embed="rId3"/>
          <a:srcRect t="3797" r="-10"/>
          <a:stretch/>
        </p:blipFill>
        <p:spPr bwMode="auto">
          <a:xfrm>
            <a:off x="0" y="8105"/>
            <a:ext cx="2794000" cy="4344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C477E98-5430-5B4A-B817-E315394D7F91}"/>
              </a:ext>
            </a:extLst>
          </p:cNvPr>
          <p:cNvPicPr/>
          <p:nvPr/>
        </p:nvPicPr>
        <p:blipFill rotWithShape="1">
          <a:blip r:embed="rId4"/>
          <a:srcRect l="9295" t="2919" r="5662" b="19002"/>
          <a:stretch/>
        </p:blipFill>
        <p:spPr bwMode="auto">
          <a:xfrm>
            <a:off x="8070574" y="4199958"/>
            <a:ext cx="4121426" cy="265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1952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794000" y="1620982"/>
            <a:ext cx="939800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Frottola</a:t>
            </a:r>
            <a:r>
              <a:rPr lang="en-US" sz="2200" dirty="0"/>
              <a:t> cultivated from ca. 1490 at the Gonzaga court, duchy of Mantua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Duchess Gonzaga (</a:t>
            </a:r>
            <a:r>
              <a:rPr lang="en-US" sz="2200" i="1" dirty="0"/>
              <a:t>née</a:t>
            </a:r>
            <a:r>
              <a:rPr lang="en-US" sz="2200" dirty="0"/>
              <a:t> </a:t>
            </a:r>
            <a:r>
              <a:rPr lang="en-US" sz="2200" b="1" dirty="0"/>
              <a:t>Isabella </a:t>
            </a:r>
            <a:r>
              <a:rPr lang="en-US" sz="2200" b="1" dirty="0" err="1"/>
              <a:t>d’Este</a:t>
            </a:r>
            <a:r>
              <a:rPr lang="en-US" sz="2200" dirty="0"/>
              <a:t>) – musician, patron of the arts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Born and educated in Ferrara; studied Franco-Flemish polyphony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Patron and friend to painters, poets, philosophers, composers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Employs </a:t>
            </a:r>
            <a:r>
              <a:rPr lang="en-US" sz="2200" b="1" dirty="0" err="1"/>
              <a:t>Marchetto</a:t>
            </a:r>
            <a:r>
              <a:rPr lang="en-US" sz="2200" b="1" dirty="0"/>
              <a:t> Cara </a:t>
            </a:r>
            <a:r>
              <a:rPr lang="en-US" sz="2200" dirty="0"/>
              <a:t>(d. ca. 1530), lutenist and </a:t>
            </a:r>
            <a:r>
              <a:rPr lang="en-US" sz="2200" i="1" dirty="0" err="1"/>
              <a:t>frottola</a:t>
            </a:r>
            <a:r>
              <a:rPr lang="en-US" sz="2200" dirty="0"/>
              <a:t> composer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69574" y="4634975"/>
            <a:ext cx="80010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Io non </a:t>
            </a:r>
            <a:r>
              <a:rPr lang="en-US" sz="2200" b="1" i="1" dirty="0" err="1"/>
              <a:t>compro</a:t>
            </a:r>
            <a:r>
              <a:rPr lang="en-US" sz="2200" b="1" i="1" dirty="0"/>
              <a:t> </a:t>
            </a:r>
            <a:r>
              <a:rPr lang="en-US" sz="2200" b="1" i="1" dirty="0" err="1"/>
              <a:t>più</a:t>
            </a:r>
            <a:r>
              <a:rPr lang="en-US" sz="2200" b="1" i="1" dirty="0"/>
              <a:t> </a:t>
            </a:r>
            <a:r>
              <a:rPr lang="en-US" sz="2200" b="1" i="1" dirty="0" err="1"/>
              <a:t>speranza</a:t>
            </a:r>
            <a:r>
              <a:rPr lang="en-US" sz="2200" i="1" dirty="0"/>
              <a:t> </a:t>
            </a:r>
            <a:r>
              <a:rPr lang="en-US" sz="2200" dirty="0"/>
              <a:t>– a popular </a:t>
            </a:r>
            <a:r>
              <a:rPr lang="en-US" sz="2200" i="1" dirty="0" err="1"/>
              <a:t>frottola</a:t>
            </a:r>
            <a:r>
              <a:rPr lang="en-US" sz="2200" i="1" dirty="0"/>
              <a:t> </a:t>
            </a:r>
            <a:r>
              <a:rPr lang="en-US" sz="2200" dirty="0"/>
              <a:t>by </a:t>
            </a:r>
            <a:r>
              <a:rPr lang="en-US" sz="2200" dirty="0" err="1"/>
              <a:t>Marchetto</a:t>
            </a:r>
            <a:r>
              <a:rPr lang="en-US" sz="2200" dirty="0"/>
              <a:t> Cara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Duple &amp; triple rhythms alternate, producing a hemiola effect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Syllabic text setting, with a melisma on penultimate syllable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Poetic/musical structure audible via repetition &amp; clear cadences</a:t>
            </a:r>
            <a:endParaRPr lang="en-US" sz="2200" b="1" i="1" dirty="0"/>
          </a:p>
        </p:txBody>
      </p:sp>
      <p:pic>
        <p:nvPicPr>
          <p:cNvPr id="14" name="Picture 13" descr="A portrait of a person&#10;&#10;Description automatically generated with medium confidence">
            <a:extLst>
              <a:ext uri="{FF2B5EF4-FFF2-40B4-BE49-F238E27FC236}">
                <a16:creationId xmlns:a16="http://schemas.microsoft.com/office/drawing/2014/main" id="{B8E475F9-F338-074E-B26D-7EBA56E88D35}"/>
              </a:ext>
            </a:extLst>
          </p:cNvPr>
          <p:cNvPicPr/>
          <p:nvPr/>
        </p:nvPicPr>
        <p:blipFill rotWithShape="1">
          <a:blip r:embed="rId3"/>
          <a:srcRect t="3797" r="-10"/>
          <a:stretch/>
        </p:blipFill>
        <p:spPr bwMode="auto">
          <a:xfrm>
            <a:off x="0" y="8105"/>
            <a:ext cx="2794000" cy="434403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EC477E98-5430-5B4A-B817-E315394D7F91}"/>
              </a:ext>
            </a:extLst>
          </p:cNvPr>
          <p:cNvPicPr/>
          <p:nvPr/>
        </p:nvPicPr>
        <p:blipFill rotWithShape="1">
          <a:blip r:embed="rId4"/>
          <a:srcRect l="9295" t="2919" r="5662" b="19002"/>
          <a:stretch/>
        </p:blipFill>
        <p:spPr bwMode="auto">
          <a:xfrm>
            <a:off x="7921487" y="4199958"/>
            <a:ext cx="4270513" cy="2658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419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publisher to mass-produce polyphonic music, using movable 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Single-impression: fast &amp; cheap (industry standard until 18</a:t>
            </a:r>
            <a:r>
              <a:rPr lang="en-US" sz="2200" baseline="30000" dirty="0"/>
              <a:t>th</a:t>
            </a:r>
            <a:r>
              <a:rPr lang="en-US" sz="2200" dirty="0"/>
              <a:t> century)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“Printer to the King”: monopoly on music publishing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8463170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/>
              <a:t>What did </a:t>
            </a:r>
            <a:r>
              <a:rPr lang="en-US" sz="2200" i="1" dirty="0" err="1"/>
              <a:t>Attaingnant</a:t>
            </a:r>
            <a:r>
              <a:rPr lang="en-US" sz="2200" i="1" dirty="0"/>
              <a:t> print?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Franco-Flemish Masses, motets, and chansons (e.g., by Josquin)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Ca. 1,500 </a:t>
            </a:r>
            <a:r>
              <a:rPr lang="en-US" sz="2200" b="1" i="1" dirty="0"/>
              <a:t>chansons nouvelle </a:t>
            </a:r>
            <a:r>
              <a:rPr lang="en-US" sz="2200" dirty="0"/>
              <a:t>(“new songs”), or </a:t>
            </a:r>
            <a:r>
              <a:rPr lang="en-US" sz="2200" b="1" i="1" dirty="0"/>
              <a:t>Parisian chansons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new French genre, distinct from a Franco-Flemish chanson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As the name suggests, particularly popular in Paris &amp; royal court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FAC49D-9B4E-2B46-A326-C7155CDB0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7470" y="3852776"/>
            <a:ext cx="3614530" cy="300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44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publisher to mass-produce polyphonic music, using moveable 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Single-impression: fast &amp; cheap (industry standard until 18</a:t>
            </a:r>
            <a:r>
              <a:rPr lang="en-US" sz="2200" baseline="30000" dirty="0"/>
              <a:t>th</a:t>
            </a:r>
            <a:r>
              <a:rPr lang="en-US" sz="2200" dirty="0"/>
              <a:t> century)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“Printer to the King”: monopoly on music publishing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9298058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Chanson nouvelle </a:t>
            </a:r>
            <a:r>
              <a:rPr lang="en-US" sz="2200" dirty="0"/>
              <a:t>or </a:t>
            </a:r>
            <a:r>
              <a:rPr lang="en-US" sz="2200" b="1" dirty="0"/>
              <a:t>Parisian chanson: </a:t>
            </a:r>
            <a:r>
              <a:rPr lang="en-US" sz="2200" dirty="0"/>
              <a:t>16th-century French secular song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Cultivated in the circles of king Francis I &amp; duchess Anne </a:t>
            </a:r>
            <a:r>
              <a:rPr lang="en-US" sz="2200" dirty="0" err="1"/>
              <a:t>d’Estampes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Light-hearted, often humorous courtly love poetry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Poets: Pierre de Ronsard, Clément Marot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8" name="Picture 7" descr="A statue of a person holding a staff&#10;&#10;Description automatically generated with medium confidence">
            <a:extLst>
              <a:ext uri="{FF2B5EF4-FFF2-40B4-BE49-F238E27FC236}">
                <a16:creationId xmlns:a16="http://schemas.microsoft.com/office/drawing/2014/main" id="{52181754-9924-464B-9571-2E4FB5FCD00D}"/>
              </a:ext>
            </a:extLst>
          </p:cNvPr>
          <p:cNvPicPr/>
          <p:nvPr/>
        </p:nvPicPr>
        <p:blipFill rotWithShape="1">
          <a:blip r:embed="rId4"/>
          <a:srcRect l="12470" t="11883" r="3525" b="8873"/>
          <a:stretch/>
        </p:blipFill>
        <p:spPr bwMode="auto">
          <a:xfrm>
            <a:off x="9491870" y="3190461"/>
            <a:ext cx="2700130" cy="3667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E19B935D-EF2A-D346-9E0A-565F0E358192}"/>
              </a:ext>
            </a:extLst>
          </p:cNvPr>
          <p:cNvPicPr/>
          <p:nvPr/>
        </p:nvPicPr>
        <p:blipFill rotWithShape="1">
          <a:blip r:embed="rId5"/>
          <a:srcRect l="9322" r="6779"/>
          <a:stretch/>
        </p:blipFill>
        <p:spPr bwMode="auto">
          <a:xfrm>
            <a:off x="8279296" y="5292136"/>
            <a:ext cx="1172818" cy="15460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C27FB5B-2261-3B47-93AA-EC31F992C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422" y="5311930"/>
            <a:ext cx="1136360" cy="154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01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publisher to mass-produce polyphonic music, using moveable 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Single-impression: fast &amp; cheap (industry standard until 18</a:t>
            </a:r>
            <a:r>
              <a:rPr lang="en-US" sz="2200" baseline="30000" dirty="0"/>
              <a:t>th</a:t>
            </a:r>
            <a:r>
              <a:rPr lang="en-US" sz="2200" dirty="0"/>
              <a:t> century)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“Printer to the King”: monopoly on music publishing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9139031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Chanson nouvelle </a:t>
            </a:r>
            <a:r>
              <a:rPr lang="en-US" sz="2200" dirty="0"/>
              <a:t>or </a:t>
            </a:r>
            <a:r>
              <a:rPr lang="en-US" sz="2200" b="1" dirty="0"/>
              <a:t>Parisian chanson : </a:t>
            </a:r>
            <a:r>
              <a:rPr lang="en-US" sz="2200" dirty="0"/>
              <a:t>16th-century French secular song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Developed by simplifying Franco-Flemish chanson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Syllabic text setting, with much attention to poetic structure &amp; prosody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Prominent melody; polyphonically animated homophonic texture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Composers: Claudin de </a:t>
            </a:r>
            <a:r>
              <a:rPr lang="en-US" sz="2200" dirty="0" err="1"/>
              <a:t>Sermisy</a:t>
            </a:r>
            <a:r>
              <a:rPr lang="en-US" sz="2200" dirty="0"/>
              <a:t> (1490-1562), Clément </a:t>
            </a:r>
            <a:r>
              <a:rPr lang="en-US" sz="2200" dirty="0" err="1"/>
              <a:t>Janequin</a:t>
            </a:r>
            <a:r>
              <a:rPr lang="en-US" sz="2200" dirty="0"/>
              <a:t> (1485-1560)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7" name="Picture 6" descr="A picture containing text, person, person, wearing&#10;&#10;Description automatically generated">
            <a:extLst>
              <a:ext uri="{FF2B5EF4-FFF2-40B4-BE49-F238E27FC236}">
                <a16:creationId xmlns:a16="http://schemas.microsoft.com/office/drawing/2014/main" id="{63D864A9-6C3F-6346-9031-A2EAF96640D8}"/>
              </a:ext>
            </a:extLst>
          </p:cNvPr>
          <p:cNvPicPr/>
          <p:nvPr/>
        </p:nvPicPr>
        <p:blipFill rotWithShape="1">
          <a:blip r:embed="rId4"/>
          <a:srcRect l="23291" t="-949" r="20513"/>
          <a:stretch/>
        </p:blipFill>
        <p:spPr bwMode="auto">
          <a:xfrm>
            <a:off x="9253330" y="3906078"/>
            <a:ext cx="2938669" cy="2951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1025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publisher to mass-produce polyphonic music, using moveable 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Single-impression: fast &amp; cheap (industry standard until 18</a:t>
            </a:r>
            <a:r>
              <a:rPr lang="en-US" sz="2200" baseline="30000" dirty="0"/>
              <a:t>th</a:t>
            </a:r>
            <a:r>
              <a:rPr lang="en-US" sz="2200" dirty="0"/>
              <a:t> century)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“Printer to the King”: monopoly on music publishing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9139031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Tant</a:t>
            </a:r>
            <a:r>
              <a:rPr lang="en-US" sz="2200" b="1" i="1" dirty="0"/>
              <a:t> que </a:t>
            </a:r>
            <a:r>
              <a:rPr lang="en-US" sz="2200" b="1" i="1" dirty="0" err="1"/>
              <a:t>vivray</a:t>
            </a:r>
            <a:r>
              <a:rPr lang="en-US" sz="2200" dirty="0"/>
              <a:t>: </a:t>
            </a:r>
            <a:r>
              <a:rPr lang="en-US" sz="2200" i="1" dirty="0"/>
              <a:t>chanson nouvelle</a:t>
            </a:r>
            <a:r>
              <a:rPr lang="en-US" sz="2200" b="1" i="1" dirty="0"/>
              <a:t> </a:t>
            </a:r>
            <a:r>
              <a:rPr lang="en-US" sz="2200" dirty="0"/>
              <a:t>by Claudin de </a:t>
            </a:r>
            <a:r>
              <a:rPr lang="en-US" sz="2200" dirty="0" err="1"/>
              <a:t>Sermisy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Setting of a poem by Clément Marot; published by </a:t>
            </a:r>
            <a:r>
              <a:rPr lang="en-US" sz="2200" dirty="0" err="1"/>
              <a:t>Attaingnant</a:t>
            </a:r>
            <a:r>
              <a:rPr lang="en-US" sz="2200" dirty="0"/>
              <a:t> in 1528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Exceptionally popular (multiple arrangements and reprints)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Syllabic text setting; scrupulous attention to prosody (accents on strong beats; long notes on mid-line caesuras, cadences on punctuation marks)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7" name="Picture 6" descr="A picture containing text, person, person, wearing&#10;&#10;Description automatically generated">
            <a:extLst>
              <a:ext uri="{FF2B5EF4-FFF2-40B4-BE49-F238E27FC236}">
                <a16:creationId xmlns:a16="http://schemas.microsoft.com/office/drawing/2014/main" id="{63D864A9-6C3F-6346-9031-A2EAF96640D8}"/>
              </a:ext>
            </a:extLst>
          </p:cNvPr>
          <p:cNvPicPr/>
          <p:nvPr/>
        </p:nvPicPr>
        <p:blipFill rotWithShape="1">
          <a:blip r:embed="rId4"/>
          <a:srcRect l="23291" t="-949" r="20513"/>
          <a:stretch/>
        </p:blipFill>
        <p:spPr bwMode="auto">
          <a:xfrm>
            <a:off x="9253330" y="3906078"/>
            <a:ext cx="2938669" cy="2951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582676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publisher to mass-produce polyphonic music, using moveable 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Single-impression: fast &amp; cheap (industry standard until 18</a:t>
            </a:r>
            <a:r>
              <a:rPr lang="en-US" sz="2200" baseline="30000" dirty="0"/>
              <a:t>th</a:t>
            </a:r>
            <a:r>
              <a:rPr lang="en-US" sz="2200" dirty="0"/>
              <a:t> century)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“Printer to the King”: monopoly on music publishing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29209" y="4270919"/>
            <a:ext cx="7454348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Tant</a:t>
            </a:r>
            <a:r>
              <a:rPr lang="en-US" sz="2200" b="1" i="1" dirty="0"/>
              <a:t> que </a:t>
            </a:r>
            <a:r>
              <a:rPr lang="en-US" sz="2200" b="1" i="1" dirty="0" err="1"/>
              <a:t>vivray</a:t>
            </a:r>
            <a:r>
              <a:rPr lang="en-US" sz="2200" dirty="0"/>
              <a:t>: </a:t>
            </a:r>
            <a:r>
              <a:rPr lang="en-US" sz="2200" i="1" dirty="0"/>
              <a:t>chanson nouvelle</a:t>
            </a:r>
            <a:r>
              <a:rPr lang="en-US" sz="2200" b="1" i="1" dirty="0"/>
              <a:t> </a:t>
            </a:r>
            <a:r>
              <a:rPr lang="en-US" sz="2200" dirty="0"/>
              <a:t>by Claudin de </a:t>
            </a:r>
            <a:r>
              <a:rPr lang="en-US" sz="2200" dirty="0" err="1"/>
              <a:t>Sermisy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Musical structure reflects poetic structure: 2 sections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(repeated): slow, longer phrases, homo-rhythmic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B: fast, repetitive, shorter phrases, animated texture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Use of </a:t>
            </a:r>
            <a:r>
              <a:rPr lang="en-US" sz="2200" i="1" dirty="0"/>
              <a:t>musical rhyme</a:t>
            </a:r>
            <a:r>
              <a:rPr lang="en-US" sz="2200" dirty="0"/>
              <a:t>: both A &amp; B end on the same cadence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8AB2F76-3FF2-CB42-B2D9-E8D4A105D28A}"/>
              </a:ext>
            </a:extLst>
          </p:cNvPr>
          <p:cNvPicPr/>
          <p:nvPr/>
        </p:nvPicPr>
        <p:blipFill rotWithShape="1">
          <a:blip r:embed="rId4"/>
          <a:srcRect l="2163" r="2163" b="19921"/>
          <a:stretch/>
        </p:blipFill>
        <p:spPr bwMode="auto">
          <a:xfrm>
            <a:off x="7583557" y="4363278"/>
            <a:ext cx="4608442" cy="2499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92432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Ottaviano Petrucci</a:t>
            </a:r>
            <a:r>
              <a:rPr lang="en-US" sz="2200" dirty="0"/>
              <a:t> (1466-1539): Venetian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publisher to print polyphonic music, using movable 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Triple-impression: slow but produces precise and visually pleasing scores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Monopoly on music publishing in Venice, ca. 1500-1520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922020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67 volumes of polyphonic music, not including reprints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Franco-Flemish and Italian pieces of present &amp; recent past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Targeted both professional and amateur markets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Good instincts for picking music that sells well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Thus, his catalogue tells us which music was popular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18EB2-AC6F-4743-B1B8-6F3011E8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2"/>
            <a:ext cx="2794000" cy="3725333"/>
          </a:xfrm>
          <a:prstGeom prst="rect">
            <a:avLst/>
          </a:prstGeom>
        </p:spPr>
      </p:pic>
      <p:pic>
        <p:nvPicPr>
          <p:cNvPr id="8" name="Picture 7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0DA808A-E8BB-9D49-9001-4B1683AC7F31}"/>
              </a:ext>
            </a:extLst>
          </p:cNvPr>
          <p:cNvPicPr/>
          <p:nvPr/>
        </p:nvPicPr>
        <p:blipFill rotWithShape="1">
          <a:blip r:embed="rId4"/>
          <a:srcRect l="9295" t="2919" r="5662" b="19002"/>
          <a:stretch/>
        </p:blipFill>
        <p:spPr bwMode="auto">
          <a:xfrm>
            <a:off x="7663070" y="3733375"/>
            <a:ext cx="4528930" cy="30885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27274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Published his own song arrangements and collections of instrumental music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dirty="0" err="1"/>
              <a:t>untexted</a:t>
            </a:r>
            <a:r>
              <a:rPr lang="en-US" sz="2200" dirty="0"/>
              <a:t> </a:t>
            </a:r>
            <a:r>
              <a:rPr lang="en-US" sz="2200" dirty="0" err="1"/>
              <a:t>partbooks</a:t>
            </a:r>
            <a:r>
              <a:rPr lang="en-US" sz="2200" dirty="0"/>
              <a:t> (for instrumental ensembles)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b="1" i="1" dirty="0"/>
              <a:t>tablature</a:t>
            </a:r>
            <a:r>
              <a:rPr lang="en-US" sz="2200" dirty="0"/>
              <a:t> – instrument-specific notation (for lute, keyboard, etc.)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2DEC9B-50C3-CB49-A8F1-6A4ECD06F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17" y="4255980"/>
            <a:ext cx="5910470" cy="2602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3B5505-D119-5948-A8DF-224039907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9305" y="3806244"/>
            <a:ext cx="4668078" cy="30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57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Published his own song arrangements and collections of instrumental music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dirty="0" err="1"/>
              <a:t>untexted</a:t>
            </a:r>
            <a:r>
              <a:rPr lang="en-US" sz="2200" dirty="0"/>
              <a:t> </a:t>
            </a:r>
            <a:r>
              <a:rPr lang="en-US" sz="2200" dirty="0" err="1"/>
              <a:t>partbooks</a:t>
            </a:r>
            <a:r>
              <a:rPr lang="en-US" sz="2200" dirty="0"/>
              <a:t> (for instrumental ensembles)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b="1" i="1" dirty="0"/>
              <a:t>tablature</a:t>
            </a:r>
            <a:r>
              <a:rPr lang="en-US" sz="2200" dirty="0"/>
              <a:t> – instrument-specific notation (for lute, keyboard, etc.)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409622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/>
              <a:t>What kind of music did people buy to play on instruments?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 err="1"/>
              <a:t>Partbooks</a:t>
            </a:r>
            <a:r>
              <a:rPr lang="en-US" sz="2200" dirty="0"/>
              <a:t> of (</a:t>
            </a:r>
            <a:r>
              <a:rPr lang="en-US" sz="2200" dirty="0" err="1"/>
              <a:t>untexted</a:t>
            </a:r>
            <a:r>
              <a:rPr lang="en-US" sz="2200" dirty="0"/>
              <a:t>) vocal polyphony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e.g., Petrucci’s </a:t>
            </a:r>
            <a:r>
              <a:rPr lang="en-US" sz="2200" i="1" dirty="0" err="1"/>
              <a:t>Odhecaton</a:t>
            </a:r>
            <a:r>
              <a:rPr lang="en-US" sz="2200" i="1" dirty="0"/>
              <a:t> A, </a:t>
            </a:r>
            <a:r>
              <a:rPr lang="en-US" sz="2200" i="1" dirty="0" err="1"/>
              <a:t>Canti</a:t>
            </a:r>
            <a:r>
              <a:rPr lang="en-US" sz="2200" dirty="0"/>
              <a:t> </a:t>
            </a:r>
            <a:r>
              <a:rPr lang="en-US" sz="2200" i="1" dirty="0"/>
              <a:t>B-C</a:t>
            </a:r>
            <a:endParaRPr lang="en-US" sz="22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dirty="0" err="1"/>
              <a:t>Intabulations</a:t>
            </a:r>
            <a:r>
              <a:rPr lang="en-US" sz="2200" dirty="0"/>
              <a:t>: instrumental arrangements of vocal music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Idiomatic for the instrument &amp; printed in </a:t>
            </a:r>
            <a:r>
              <a:rPr lang="en-US" sz="2200" i="1" dirty="0"/>
              <a:t>tablature</a:t>
            </a:r>
            <a:endParaRPr lang="en-US" sz="2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691860-5E98-0244-B0E7-B5F390A50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7218" y="3806244"/>
            <a:ext cx="4668078" cy="305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64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Published his own song arrangements and collections of instrumental music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dirty="0" err="1"/>
              <a:t>untexted</a:t>
            </a:r>
            <a:r>
              <a:rPr lang="en-US" sz="2200" dirty="0"/>
              <a:t> </a:t>
            </a:r>
            <a:r>
              <a:rPr lang="en-US" sz="2200" dirty="0" err="1"/>
              <a:t>partbooks</a:t>
            </a:r>
            <a:r>
              <a:rPr lang="en-US" sz="2200" dirty="0"/>
              <a:t> (for instrumental ensembles)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b="1" i="1" dirty="0"/>
              <a:t>tablature</a:t>
            </a:r>
            <a:r>
              <a:rPr lang="en-US" sz="2200" dirty="0"/>
              <a:t> – instrument-specific notation (for lute, keyboard, etc.)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409622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/>
              <a:t>What kind of music did people buy to play on instruments?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Dance music (usually for ensemble to accompany dancing)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Printed in </a:t>
            </a:r>
            <a:r>
              <a:rPr lang="en-US" sz="2200" dirty="0" err="1"/>
              <a:t>partbooks</a:t>
            </a:r>
            <a:r>
              <a:rPr lang="en-US" sz="2200" dirty="0"/>
              <a:t>, rather than in </a:t>
            </a:r>
            <a:r>
              <a:rPr lang="en-US" sz="2200" i="1" dirty="0"/>
              <a:t>tablature</a:t>
            </a:r>
            <a:endParaRPr lang="en-US" sz="2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Instrumentation, number of parts unspecified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to allow for maximum flexibility in usage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9E10D7FA-4359-FF45-AE1F-29539E420FBE}"/>
              </a:ext>
            </a:extLst>
          </p:cNvPr>
          <p:cNvPicPr/>
          <p:nvPr/>
        </p:nvPicPr>
        <p:blipFill rotWithShape="1">
          <a:blip r:embed="rId4"/>
          <a:srcRect l="8013" t="3331" r="4699" b="10500"/>
          <a:stretch/>
        </p:blipFill>
        <p:spPr bwMode="auto">
          <a:xfrm>
            <a:off x="7593496" y="3766930"/>
            <a:ext cx="4598504" cy="3091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7359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Published his own song arrangements and collections of instrumental music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dirty="0" err="1"/>
              <a:t>untexted</a:t>
            </a:r>
            <a:r>
              <a:rPr lang="en-US" sz="2200" dirty="0"/>
              <a:t> </a:t>
            </a:r>
            <a:r>
              <a:rPr lang="en-US" sz="2200" dirty="0" err="1"/>
              <a:t>partbooks</a:t>
            </a:r>
            <a:r>
              <a:rPr lang="en-US" sz="2200" dirty="0"/>
              <a:t> (for instrumental ensembles)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b="1" i="1" dirty="0"/>
              <a:t>tablature</a:t>
            </a:r>
            <a:r>
              <a:rPr lang="en-US" sz="2200" dirty="0"/>
              <a:t> – instrument-specific notation (for lute, keyboard, etc.)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409622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 err="1"/>
              <a:t>Attaingnant’s</a:t>
            </a:r>
            <a:r>
              <a:rPr lang="en-US" sz="2200" b="1" dirty="0"/>
              <a:t> publications of dance music</a:t>
            </a:r>
            <a:r>
              <a:rPr lang="en-US" sz="2200" dirty="0"/>
              <a:t>:</a:t>
            </a:r>
            <a:endParaRPr lang="en-US" sz="2200" i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Collections of individual dances (e.g., </a:t>
            </a:r>
            <a:r>
              <a:rPr lang="en-US" sz="2200" i="1" dirty="0"/>
              <a:t>18 Basse </a:t>
            </a:r>
            <a:r>
              <a:rPr lang="en-US" sz="2200" i="1" dirty="0" err="1"/>
              <a:t>Danses</a:t>
            </a:r>
            <a:r>
              <a:rPr lang="en-US" sz="22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 i="1" dirty="0" err="1"/>
              <a:t>Danseries</a:t>
            </a:r>
            <a:r>
              <a:rPr lang="en-US" sz="2200" dirty="0"/>
              <a:t>: multiple volumes of dance suites (i.e., sets of 2)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slower duple-time dance &amp; a faster one in triple-time 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e.g., </a:t>
            </a:r>
            <a:r>
              <a:rPr lang="en-US" sz="2200" i="1" dirty="0" err="1"/>
              <a:t>basse</a:t>
            </a:r>
            <a:r>
              <a:rPr lang="en-US" sz="2200" i="1" dirty="0"/>
              <a:t> </a:t>
            </a:r>
            <a:r>
              <a:rPr lang="en-US" sz="2200" i="1" dirty="0" err="1"/>
              <a:t>danse</a:t>
            </a:r>
            <a:r>
              <a:rPr lang="en-US" sz="2200" i="1" dirty="0"/>
              <a:t>-branle gay;</a:t>
            </a:r>
            <a:r>
              <a:rPr lang="en-US" sz="2200" dirty="0"/>
              <a:t> </a:t>
            </a:r>
            <a:r>
              <a:rPr lang="en-US" sz="2200" i="1" dirty="0"/>
              <a:t>pavane-</a:t>
            </a:r>
            <a:r>
              <a:rPr lang="en-US" sz="2200" i="1" dirty="0" err="1"/>
              <a:t>galliarde</a:t>
            </a:r>
            <a:r>
              <a:rPr lang="en-US" sz="22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9E10D7FA-4359-FF45-AE1F-29539E420FBE}"/>
              </a:ext>
            </a:extLst>
          </p:cNvPr>
          <p:cNvPicPr/>
          <p:nvPr/>
        </p:nvPicPr>
        <p:blipFill rotWithShape="1">
          <a:blip r:embed="rId4"/>
          <a:srcRect l="8013" t="3331" r="4699" b="10500"/>
          <a:stretch/>
        </p:blipFill>
        <p:spPr bwMode="auto">
          <a:xfrm>
            <a:off x="7593496" y="3766930"/>
            <a:ext cx="4598504" cy="3091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19726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Pierre </a:t>
            </a:r>
            <a:r>
              <a:rPr lang="en-US" sz="2200" b="1" dirty="0" err="1"/>
              <a:t>Attaingnant</a:t>
            </a:r>
            <a:r>
              <a:rPr lang="en-US" sz="2200" b="1" dirty="0"/>
              <a:t> </a:t>
            </a:r>
            <a:r>
              <a:rPr lang="en-US" sz="2200" dirty="0"/>
              <a:t>(1494-1552): Parisian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Published his own song arrangements and collections of instrumental music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dirty="0" err="1"/>
              <a:t>untexted</a:t>
            </a:r>
            <a:r>
              <a:rPr lang="en-US" sz="2200" dirty="0"/>
              <a:t> </a:t>
            </a:r>
            <a:r>
              <a:rPr lang="en-US" sz="2200" dirty="0" err="1"/>
              <a:t>partbooks</a:t>
            </a:r>
            <a:r>
              <a:rPr lang="en-US" sz="2200" dirty="0"/>
              <a:t> (for instrumental ensembles)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In </a:t>
            </a:r>
            <a:r>
              <a:rPr lang="en-US" sz="2200" b="1" i="1" dirty="0"/>
              <a:t>tablature</a:t>
            </a:r>
            <a:r>
              <a:rPr lang="en-US" sz="2200" dirty="0"/>
              <a:t> – instrument-specific notation (for lute, keyboard, etc.)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7479196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/>
              <a:t>Pavane 1ere </a:t>
            </a:r>
            <a:r>
              <a:rPr lang="en-US" sz="2200" b="1" dirty="0"/>
              <a:t>&amp; </a:t>
            </a:r>
            <a:r>
              <a:rPr lang="en-US" sz="2200" b="1" i="1" dirty="0" err="1"/>
              <a:t>Galliarde</a:t>
            </a:r>
            <a:r>
              <a:rPr lang="en-US" sz="2200" b="1" i="1" dirty="0"/>
              <a:t> 1ere</a:t>
            </a:r>
            <a:r>
              <a:rPr lang="en-US" sz="2200" b="1" dirty="0"/>
              <a:t> </a:t>
            </a:r>
            <a:r>
              <a:rPr lang="en-US" sz="2200" dirty="0"/>
              <a:t>from 7</a:t>
            </a:r>
            <a:r>
              <a:rPr lang="en-US" sz="2200" baseline="30000" dirty="0"/>
              <a:t>th</a:t>
            </a:r>
            <a:r>
              <a:rPr lang="en-US" sz="2200" dirty="0"/>
              <a:t> book of </a:t>
            </a:r>
            <a:r>
              <a:rPr lang="en-US" sz="2200" i="1" dirty="0" err="1"/>
              <a:t>Danseries</a:t>
            </a:r>
            <a:endParaRPr lang="en-US" sz="2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Pavane</a:t>
            </a:r>
            <a:r>
              <a:rPr lang="en-US" sz="2200" dirty="0"/>
              <a:t>: a slower stately dance in cut time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Galliarde</a:t>
            </a:r>
            <a:r>
              <a:rPr lang="en-US" sz="2200" dirty="0"/>
              <a:t>: a faster dance (with leaps) in triple time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Form follows dance steps (2-mm &amp; 4-mm phrases; repeats)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The set: two variants of the same tune in different 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8950CA-F852-1A4A-A7AD-504F803B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795242" cy="3906078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9E10D7FA-4359-FF45-AE1F-29539E420FBE}"/>
              </a:ext>
            </a:extLst>
          </p:cNvPr>
          <p:cNvPicPr/>
          <p:nvPr/>
        </p:nvPicPr>
        <p:blipFill rotWithShape="1">
          <a:blip r:embed="rId4"/>
          <a:srcRect l="8013" t="3331" r="4699" b="10500"/>
          <a:stretch/>
        </p:blipFill>
        <p:spPr bwMode="auto">
          <a:xfrm>
            <a:off x="7593496" y="3766930"/>
            <a:ext cx="4598504" cy="30910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806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2971800" y="1620982"/>
            <a:ext cx="9220200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Ottaviano Petrucci</a:t>
            </a:r>
            <a:r>
              <a:rPr lang="en-US" sz="2200" dirty="0"/>
              <a:t> (1466-1539): Venetian publisher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First publisher to print polyphonic music, using moveable type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Triple-impression: slow but produces precise and visually pleasing scores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Monopoly on music publishing in Venice, ca. 1500-1520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8083326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i="1" dirty="0"/>
              <a:t>What did Petrucci print?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Harmonice</a:t>
            </a:r>
            <a:r>
              <a:rPr lang="en-US" sz="2200" i="1" dirty="0"/>
              <a:t> </a:t>
            </a:r>
            <a:r>
              <a:rPr lang="en-US" sz="2200" i="1" dirty="0" err="1"/>
              <a:t>Musices</a:t>
            </a:r>
            <a:r>
              <a:rPr lang="en-US" sz="2200" i="1" dirty="0"/>
              <a:t> </a:t>
            </a:r>
            <a:r>
              <a:rPr lang="en-US" sz="2200" i="1" dirty="0" err="1"/>
              <a:t>Odhecaton</a:t>
            </a:r>
            <a:r>
              <a:rPr lang="en-US" sz="2200" dirty="0"/>
              <a:t> (“100 Polyphonic Songs”), 1501</a:t>
            </a:r>
            <a:endParaRPr lang="en-US" sz="22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 collection of 96 Franco-Flemish chansons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Proved so popular that two subsequent volumes were printed (</a:t>
            </a:r>
            <a:r>
              <a:rPr lang="en-US" sz="2200" i="1" dirty="0" err="1"/>
              <a:t>Canti</a:t>
            </a:r>
            <a:r>
              <a:rPr lang="en-US" sz="2200" i="1" dirty="0"/>
              <a:t> B </a:t>
            </a:r>
            <a:r>
              <a:rPr lang="en-US" sz="2200" dirty="0"/>
              <a:t>and </a:t>
            </a:r>
            <a:r>
              <a:rPr lang="en-US" sz="2200" i="1" dirty="0" err="1"/>
              <a:t>Canti</a:t>
            </a:r>
            <a:r>
              <a:rPr lang="en-US" sz="2200" i="1" dirty="0"/>
              <a:t> C</a:t>
            </a:r>
            <a:r>
              <a:rPr lang="en-US" sz="2200" dirty="0"/>
              <a:t>), and original reprinted (as </a:t>
            </a:r>
            <a:r>
              <a:rPr lang="en-US" sz="2200" i="1" dirty="0" err="1"/>
              <a:t>Odhecaton</a:t>
            </a:r>
            <a:r>
              <a:rPr lang="en-US" sz="2200" i="1" dirty="0"/>
              <a:t> A</a:t>
            </a:r>
            <a:r>
              <a:rPr lang="en-US" sz="2200" dirty="0"/>
              <a:t>)</a:t>
            </a:r>
            <a:endParaRPr lang="en-US" sz="22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18EB2-AC6F-4743-B1B8-6F3011E87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42"/>
            <a:ext cx="2794000" cy="3725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6968D9-4E10-D943-BC98-A6B4328D1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626" y="3975027"/>
            <a:ext cx="3994374" cy="2874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1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9678537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 circulates in manuscript and in multiple prints (by Petrucci and others)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Numerous copycats and misattributions – i.e., </a:t>
            </a:r>
            <a:r>
              <a:rPr lang="en-US" sz="2200" i="1" dirty="0"/>
              <a:t>music by Josquin sells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Knows his worth and does not hesitate to trade on his international reputation: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Signs all his manuscripts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Demands outrageous salaries, special privileges (e.g., from </a:t>
            </a:r>
            <a:r>
              <a:rPr lang="en-US" sz="2200" dirty="0" err="1"/>
              <a:t>Ercole</a:t>
            </a:r>
            <a:r>
              <a:rPr lang="en-US" sz="2200" dirty="0"/>
              <a:t> </a:t>
            </a:r>
            <a:r>
              <a:rPr lang="en-US" sz="2200" dirty="0" err="1"/>
              <a:t>d’Este</a:t>
            </a:r>
            <a:r>
              <a:rPr lang="en-US" sz="2200" dirty="0"/>
              <a:t>)</a:t>
            </a:r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6E7B11-D0DE-AA43-AAE7-D34176EC1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836" y="3692190"/>
            <a:ext cx="2399164" cy="31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5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9678537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Josquin’s Masses: both traditional Franco-Flemish and new types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Cantus-firmus Mass</a:t>
            </a:r>
            <a:r>
              <a:rPr lang="en-US" sz="2200" dirty="0"/>
              <a:t> (e.g., </a:t>
            </a:r>
            <a:r>
              <a:rPr lang="en-US" sz="2200" i="1" dirty="0" err="1"/>
              <a:t>Missa</a:t>
            </a:r>
            <a:r>
              <a:rPr lang="en-US" sz="2200" i="1" dirty="0"/>
              <a:t> Hercules dux </a:t>
            </a:r>
            <a:r>
              <a:rPr lang="en-US" sz="2200" i="1" dirty="0" err="1"/>
              <a:t>Ferrariae</a:t>
            </a:r>
            <a:r>
              <a:rPr lang="en-US" sz="2200" i="1" dirty="0"/>
              <a:t>;</a:t>
            </a:r>
            <a:r>
              <a:rPr lang="en-US" sz="2200" dirty="0"/>
              <a:t>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x 2)</a:t>
            </a:r>
            <a:endParaRPr lang="en-US" sz="2200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Plainsong</a:t>
            </a:r>
            <a:r>
              <a:rPr lang="en-US" sz="2200" dirty="0"/>
              <a:t> </a:t>
            </a:r>
            <a:r>
              <a:rPr lang="en-US" sz="2200" i="1" dirty="0"/>
              <a:t>Mass</a:t>
            </a:r>
            <a:r>
              <a:rPr lang="en-US" sz="2200" dirty="0"/>
              <a:t>: each movement’s </a:t>
            </a:r>
            <a:r>
              <a:rPr lang="en-US" sz="2200" i="1" dirty="0"/>
              <a:t>cantus-firmus</a:t>
            </a:r>
            <a:r>
              <a:rPr lang="en-US" sz="2200" dirty="0"/>
              <a:t> is a separate chant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Paraphrase Mass</a:t>
            </a:r>
            <a:r>
              <a:rPr lang="en-US" sz="2200" dirty="0"/>
              <a:t>: variant of borrowed tune is in all voices via </a:t>
            </a:r>
            <a:r>
              <a:rPr lang="en-US" sz="2200" b="1" dirty="0"/>
              <a:t>imitation</a:t>
            </a:r>
            <a:endParaRPr lang="en-US" sz="2200" b="1" i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Imitation</a:t>
            </a:r>
            <a:r>
              <a:rPr lang="en-US" sz="2200" dirty="0"/>
              <a:t> or </a:t>
            </a:r>
            <a:r>
              <a:rPr lang="en-US" sz="2200" i="1" dirty="0"/>
              <a:t>parody Mass</a:t>
            </a:r>
            <a:r>
              <a:rPr lang="en-US" sz="2200" dirty="0"/>
              <a:t>: multiple voices of a polyphonic model are used</a:t>
            </a:r>
            <a:endParaRPr lang="en-US" sz="2200" i="1" dirty="0"/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4D6240-D22E-DD4F-A5AD-80C55C652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2836" y="3692190"/>
            <a:ext cx="2399164" cy="315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001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300" y="4270919"/>
            <a:ext cx="8155058" cy="257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L’homme</a:t>
            </a:r>
            <a:r>
              <a:rPr lang="en-US" sz="2200" b="1" i="1" dirty="0"/>
              <a:t> </a:t>
            </a:r>
            <a:r>
              <a:rPr lang="en-US" sz="2200" b="1" i="1" dirty="0" err="1"/>
              <a:t>armé</a:t>
            </a:r>
            <a:r>
              <a:rPr lang="en-US" sz="2200" b="1" i="1" dirty="0"/>
              <a:t> super </a:t>
            </a:r>
            <a:r>
              <a:rPr lang="en-US" sz="2200" b="1" i="1" dirty="0" err="1"/>
              <a:t>voces</a:t>
            </a:r>
            <a:r>
              <a:rPr lang="en-US" sz="2200" b="1" i="1" dirty="0"/>
              <a:t> musicales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Opens Petrucci’s 1</a:t>
            </a:r>
            <a:r>
              <a:rPr lang="en-US" sz="2200" baseline="30000" dirty="0"/>
              <a:t>st</a:t>
            </a:r>
            <a:r>
              <a:rPr lang="en-US" sz="2200" dirty="0"/>
              <a:t> volume of Josquin’s Masses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Cantus-firmus</a:t>
            </a:r>
            <a:r>
              <a:rPr lang="en-US" sz="2200" dirty="0"/>
              <a:t> Mass, setting traditional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tune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voces</a:t>
            </a:r>
            <a:r>
              <a:rPr lang="en-US" sz="2200" i="1" dirty="0"/>
              <a:t> musicales</a:t>
            </a:r>
            <a:r>
              <a:rPr lang="en-US" sz="2200" dirty="0"/>
              <a:t> – solmization syllables: </a:t>
            </a:r>
            <a:r>
              <a:rPr lang="en-US" sz="2200" i="1" dirty="0" err="1"/>
              <a:t>ut</a:t>
            </a:r>
            <a:r>
              <a:rPr lang="en-US" sz="2200" i="1" dirty="0"/>
              <a:t>, re, mi, fa, sol, la</a:t>
            </a:r>
            <a:endParaRPr lang="en-US" sz="22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cantus-firmus </a:t>
            </a:r>
            <a:r>
              <a:rPr lang="en-US" sz="2200" dirty="0"/>
              <a:t>transposed a step upward in each movement</a:t>
            </a:r>
            <a:endParaRPr lang="en-US" sz="2200" i="1" dirty="0"/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C62FF76D-571E-4146-8A34-519F072B52D9}"/>
              </a:ext>
            </a:extLst>
          </p:cNvPr>
          <p:cNvPicPr/>
          <p:nvPr/>
        </p:nvPicPr>
        <p:blipFill rotWithShape="1">
          <a:blip r:embed="rId4"/>
          <a:srcRect l="3100" t="3679" r="3098" b="6402"/>
          <a:stretch/>
        </p:blipFill>
        <p:spPr bwMode="auto">
          <a:xfrm>
            <a:off x="8269358" y="3692190"/>
            <a:ext cx="3922642" cy="31577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34862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9518650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L’homme</a:t>
            </a:r>
            <a:r>
              <a:rPr lang="en-US" sz="2200" b="1" i="1" dirty="0"/>
              <a:t> </a:t>
            </a:r>
            <a:r>
              <a:rPr lang="en-US" sz="2200" b="1" i="1" dirty="0" err="1"/>
              <a:t>armé</a:t>
            </a:r>
            <a:r>
              <a:rPr lang="en-US" sz="2200" b="1" i="1" dirty="0"/>
              <a:t> super </a:t>
            </a:r>
            <a:r>
              <a:rPr lang="en-US" sz="2200" b="1" i="1" dirty="0" err="1"/>
              <a:t>voces</a:t>
            </a:r>
            <a:r>
              <a:rPr lang="en-US" sz="2200" b="1" i="1" dirty="0"/>
              <a:t> musicales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Virtuosic compositional craftsmanship (wrote it to “show off”)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Musical references to: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Antoine </a:t>
            </a:r>
            <a:r>
              <a:rPr lang="en-US" sz="2200" dirty="0" err="1"/>
              <a:t>Busnois</a:t>
            </a:r>
            <a:r>
              <a:rPr lang="en-US" sz="2200" dirty="0"/>
              <a:t>: Burgundian, composed a famous </a:t>
            </a:r>
            <a:r>
              <a:rPr lang="en-US" sz="2200" i="1" dirty="0" err="1"/>
              <a:t>L’homme</a:t>
            </a:r>
            <a:r>
              <a:rPr lang="en-US" sz="2200" i="1" dirty="0"/>
              <a:t> </a:t>
            </a:r>
            <a:r>
              <a:rPr lang="en-US" sz="2200" i="1" dirty="0" err="1"/>
              <a:t>armé</a:t>
            </a:r>
            <a:r>
              <a:rPr lang="en-US" sz="2200" i="1" dirty="0"/>
              <a:t> </a:t>
            </a:r>
            <a:r>
              <a:rPr lang="en-US" sz="2200" dirty="0"/>
              <a:t>Mass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Johannes Ockeghem: teacher/mentor, known for his superior technique</a:t>
            </a:r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A picture containing text, indoor, person&#10;&#10;Description automatically generated">
            <a:extLst>
              <a:ext uri="{FF2B5EF4-FFF2-40B4-BE49-F238E27FC236}">
                <a16:creationId xmlns:a16="http://schemas.microsoft.com/office/drawing/2014/main" id="{8E73BD25-9360-9C42-AB47-4ACECE48D97A}"/>
              </a:ext>
            </a:extLst>
          </p:cNvPr>
          <p:cNvPicPr/>
          <p:nvPr/>
        </p:nvPicPr>
        <p:blipFill rotWithShape="1">
          <a:blip r:embed="rId4"/>
          <a:srcRect t="8780" r="2120" b="4943"/>
          <a:stretch/>
        </p:blipFill>
        <p:spPr bwMode="auto">
          <a:xfrm>
            <a:off x="9632949" y="3676650"/>
            <a:ext cx="2559050" cy="3181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1945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641C4A-C8DE-9F4B-AF5B-744AF95726E7}"/>
              </a:ext>
            </a:extLst>
          </p:cNvPr>
          <p:cNvSpPr txBox="1"/>
          <p:nvPr/>
        </p:nvSpPr>
        <p:spPr>
          <a:xfrm>
            <a:off x="2794000" y="814926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In the printshops of Petrucci and </a:t>
            </a:r>
            <a:r>
              <a:rPr lang="en-US" sz="2800" b="1" dirty="0" err="1"/>
              <a:t>Attaingnant</a:t>
            </a:r>
            <a:r>
              <a:rPr lang="en-US" sz="2800" b="1" dirty="0"/>
              <a:t>, ca. 1500-50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4F74-3282-624E-9041-48E905138CC0}"/>
              </a:ext>
            </a:extLst>
          </p:cNvPr>
          <p:cNvSpPr txBox="1"/>
          <p:nvPr/>
        </p:nvSpPr>
        <p:spPr>
          <a:xfrm>
            <a:off x="3161664" y="1620982"/>
            <a:ext cx="9030335" cy="2071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dirty="0"/>
              <a:t>Josquin des </a:t>
            </a:r>
            <a:r>
              <a:rPr lang="en-US" sz="2200" b="1" dirty="0" err="1"/>
              <a:t>Prez</a:t>
            </a:r>
            <a:r>
              <a:rPr lang="en-US" sz="2200" b="1" dirty="0"/>
              <a:t> </a:t>
            </a:r>
            <a:r>
              <a:rPr lang="en-US" sz="2200" dirty="0"/>
              <a:t>(ca. 1450-1521): “the best composer of our time”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Trained at Cambrai cathedral school; may have studied with Ockeghem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 err="1"/>
              <a:t>Oltremontano</a:t>
            </a:r>
            <a:r>
              <a:rPr lang="en-US" sz="2200" dirty="0"/>
              <a:t>: works for duke Sforza in Milan, Papal chapel, duke of Ferrara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Works: 18 Masses, ca. 100 motets, ca. 70 chansons (in French &amp; Italian)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CF7FDA-C484-8342-8E74-A370563D9CF8}"/>
              </a:ext>
            </a:extLst>
          </p:cNvPr>
          <p:cNvSpPr txBox="1"/>
          <p:nvPr/>
        </p:nvSpPr>
        <p:spPr>
          <a:xfrm>
            <a:off x="114299" y="4270919"/>
            <a:ext cx="7399683" cy="257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b="1" i="1" dirty="0" err="1"/>
              <a:t>Missa</a:t>
            </a:r>
            <a:r>
              <a:rPr lang="en-US" sz="2200" b="1" i="1" dirty="0"/>
              <a:t> </a:t>
            </a:r>
            <a:r>
              <a:rPr lang="en-US" sz="2200" b="1" i="1" dirty="0" err="1"/>
              <a:t>L’homme</a:t>
            </a:r>
            <a:r>
              <a:rPr lang="en-US" sz="2200" b="1" i="1" dirty="0"/>
              <a:t> </a:t>
            </a:r>
            <a:r>
              <a:rPr lang="en-US" sz="2200" b="1" i="1" dirty="0" err="1"/>
              <a:t>armé</a:t>
            </a:r>
            <a:r>
              <a:rPr lang="en-US" sz="2200" b="1" i="1" dirty="0"/>
              <a:t> super </a:t>
            </a:r>
            <a:r>
              <a:rPr lang="en-US" sz="2200" b="1" i="1" dirty="0" err="1"/>
              <a:t>voces</a:t>
            </a:r>
            <a:r>
              <a:rPr lang="en-US" sz="2200" b="1" i="1" dirty="0"/>
              <a:t> musicales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dirty="0"/>
              <a:t>Multiple </a:t>
            </a:r>
            <a:r>
              <a:rPr lang="en-US" sz="2200" i="1" dirty="0"/>
              <a:t>mensuration canons</a:t>
            </a:r>
            <a:r>
              <a:rPr lang="en-US" sz="2200" dirty="0"/>
              <a:t> in each movement (inspired by Ockeghem’s legendary </a:t>
            </a:r>
            <a:r>
              <a:rPr lang="en-US" sz="2200" i="1" dirty="0" err="1"/>
              <a:t>Missa</a:t>
            </a:r>
            <a:r>
              <a:rPr lang="en-US" sz="2200" i="1" dirty="0"/>
              <a:t> </a:t>
            </a:r>
            <a:r>
              <a:rPr lang="en-US" sz="2200" i="1" dirty="0" err="1"/>
              <a:t>Prolationum</a:t>
            </a:r>
            <a:r>
              <a:rPr lang="en-US" sz="22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i="1" dirty="0"/>
              <a:t>Agnus Dei-II</a:t>
            </a:r>
            <a:r>
              <a:rPr lang="en-US" sz="2200" dirty="0"/>
              <a:t>: singers must solve </a:t>
            </a:r>
            <a:r>
              <a:rPr lang="en-US" sz="2200" i="1" dirty="0"/>
              <a:t>“ex uno voce </a:t>
            </a:r>
            <a:r>
              <a:rPr lang="en-US" sz="2200" i="1" dirty="0" err="1"/>
              <a:t>tres</a:t>
            </a:r>
            <a:r>
              <a:rPr lang="en-US" sz="2200" i="1" dirty="0"/>
              <a:t>”</a:t>
            </a:r>
            <a:r>
              <a:rPr lang="en-US" sz="2200" dirty="0"/>
              <a:t> to create a 3-part mensuration canon (example appears in textbooks)</a:t>
            </a:r>
            <a:endParaRPr lang="en-US" sz="2200" i="1" dirty="0"/>
          </a:p>
        </p:txBody>
      </p:sp>
      <p:pic>
        <p:nvPicPr>
          <p:cNvPr id="13" name="Picture 12" descr="A close - up of a statue&#10;&#10;Description automatically generated with medium confidence">
            <a:extLst>
              <a:ext uri="{FF2B5EF4-FFF2-40B4-BE49-F238E27FC236}">
                <a16:creationId xmlns:a16="http://schemas.microsoft.com/office/drawing/2014/main" id="{7C930899-7345-3146-9553-8D63D29A5174}"/>
              </a:ext>
            </a:extLst>
          </p:cNvPr>
          <p:cNvPicPr/>
          <p:nvPr/>
        </p:nvPicPr>
        <p:blipFill rotWithShape="1">
          <a:blip r:embed="rId3"/>
          <a:srcRect l="4694" t="1022" r="5415" b="1"/>
          <a:stretch/>
        </p:blipFill>
        <p:spPr bwMode="auto">
          <a:xfrm>
            <a:off x="0" y="4110"/>
            <a:ext cx="3161665" cy="36880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79A302C4-32C1-7346-8A70-BF8F79F15C89}"/>
              </a:ext>
            </a:extLst>
          </p:cNvPr>
          <p:cNvPicPr/>
          <p:nvPr/>
        </p:nvPicPr>
        <p:blipFill rotWithShape="1">
          <a:blip r:embed="rId4"/>
          <a:srcRect t="26952"/>
          <a:stretch/>
        </p:blipFill>
        <p:spPr bwMode="auto">
          <a:xfrm>
            <a:off x="7384773" y="4462670"/>
            <a:ext cx="4807225" cy="23576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0054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1290</TotalTime>
  <Words>3645</Words>
  <Application>Microsoft Macintosh PowerPoint</Application>
  <PresentationFormat>Widescreen</PresentationFormat>
  <Paragraphs>342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Olga H.</dc:creator>
  <cp:lastModifiedBy>Olga H.</cp:lastModifiedBy>
  <cp:revision>196</cp:revision>
  <dcterms:created xsi:type="dcterms:W3CDTF">2021-01-31T16:43:30Z</dcterms:created>
  <dcterms:modified xsi:type="dcterms:W3CDTF">2021-02-02T15:22:45Z</dcterms:modified>
</cp:coreProperties>
</file>